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1" r:id="rId5"/>
    <p:sldId id="268" r:id="rId6"/>
    <p:sldId id="263" r:id="rId7"/>
    <p:sldId id="262" r:id="rId8"/>
    <p:sldId id="273" r:id="rId9"/>
    <p:sldId id="270" r:id="rId10"/>
    <p:sldId id="272" r:id="rId11"/>
    <p:sldId id="271" r:id="rId12"/>
    <p:sldId id="265" r:id="rId13"/>
    <p:sldId id="269" r:id="rId14"/>
    <p:sldId id="259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1137"/>
    <a:srgbClr val="480025"/>
    <a:srgbClr val="880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87600" autoAdjust="0"/>
  </p:normalViewPr>
  <p:slideViewPr>
    <p:cSldViewPr snapToGrid="0">
      <p:cViewPr varScale="1">
        <p:scale>
          <a:sx n="61" d="100"/>
          <a:sy n="61" d="100"/>
        </p:scale>
        <p:origin x="16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522DEB-9CEE-4949-A030-8B7AF3EFE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0C8D4-F7EB-4DD5-8CA7-9F792DC02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CD3F4-4C0A-43FB-B74E-F5734DEB85D0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2C045-081D-4DED-9FCD-36CBCB550E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6017-B9B6-40EB-BE05-00271E9A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80A3-6FE6-4A8F-A599-AF25B8216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5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E60A-7FCD-4846-AC29-880E2600EF6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76FE-645E-4E07-BA38-FE6DA5438F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77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76FE-645E-4E07-BA38-FE6DA5438F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7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76FE-645E-4E07-BA38-FE6DA5438F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2016 to 2017 Liverpool and Manchester secured 68 major investment projects, creating more than 7,000 jobs.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76FE-645E-4E07-BA38-FE6DA5438F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1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Supporting training and development in the PBS workforce is important to improve skill levels of existing City Region residents and address skills shortages within the sector.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76FE-645E-4E07-BA38-FE6DA5438FA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3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To successfully address the priorities and achieve optimum results we need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Liverpool City Region LEP; the PBS Board; Local Growth Hub; Professional Liverpool; Liverpool Commercial BID; Liverpool Law Society; universities; Chambers of Commerce; colleges; all six constituent councils of the City Region; and schools.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76FE-645E-4E07-BA38-FE6DA5438FA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5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594E9-2BA6-4ED7-AE02-522FE68A3F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88" y="6025409"/>
            <a:ext cx="2134862" cy="661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5D5D4-3F3B-4B7D-9540-97CCB54AB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6083781"/>
            <a:ext cx="2433802" cy="5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9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1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FEAB3-382F-4F46-972C-D989D4AB3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6083781"/>
            <a:ext cx="2433802" cy="5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2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27" y="0"/>
            <a:ext cx="3455074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1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FBBF-2753-4D56-BCB9-5C1A71FFA279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49F6-B34B-46A0-9D7E-5F767E52D9E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A1AD02-B3EE-4266-A2B4-3CFD838926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" y="6083781"/>
            <a:ext cx="2433802" cy="54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325C8-4079-4F50-8D20-34851C1CA3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41" y="107575"/>
            <a:ext cx="3795562" cy="8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661137"/>
                </a:solidFill>
                <a:latin typeface="+mn-lt"/>
              </a:rPr>
              <a:t>Professional &amp; Business Services: an enabler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0601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C566-FFEE-4A54-AA6E-43E23F99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105473"/>
          </a:xfrm>
        </p:spPr>
        <p:txBody>
          <a:bodyPr/>
          <a:lstStyle/>
          <a:p>
            <a:r>
              <a:rPr lang="en-GB" dirty="0"/>
              <a:t>Developing the talent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3B95C-9083-4539-A597-80661ACF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184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Students</a:t>
            </a:r>
            <a:r>
              <a:rPr lang="en-GB" sz="2000" dirty="0"/>
              <a:t>: c7,000 first year PBS</a:t>
            </a:r>
          </a:p>
          <a:p>
            <a:r>
              <a:rPr lang="en-GB" sz="2000" dirty="0"/>
              <a:t>33-55% PBS graduate retention </a:t>
            </a:r>
          </a:p>
          <a:p>
            <a:r>
              <a:rPr lang="en-GB" sz="2000" dirty="0"/>
              <a:t>22% of PBS businesses offered placements in the last year (24% skills survey 2017 average) but 41% of those who did not would consider doing so (34% survey average)</a:t>
            </a:r>
          </a:p>
          <a:p>
            <a:r>
              <a:rPr lang="en-GB" sz="2000" dirty="0"/>
              <a:t>Better support and co-ordination of employer encounters and careers guidance at school is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F8A40-8580-4839-B3EF-BCAF87F3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91" y="2300289"/>
            <a:ext cx="1667259" cy="1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AC40-53EF-4396-A44B-B106A425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7B8B-C399-47D6-87D0-F6D767191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Need more business start-ups and density across all sectors </a:t>
            </a:r>
          </a:p>
          <a:p>
            <a:r>
              <a:rPr lang="en-GB" sz="2000" dirty="0"/>
              <a:t>In line with regional and national trends for 1-year survival</a:t>
            </a:r>
          </a:p>
          <a:p>
            <a:r>
              <a:rPr lang="en-GB" sz="2000" dirty="0"/>
              <a:t>5-year survival remains an issue when considered against the national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94818-C3DA-4F30-9BC8-F3C94B5F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24" y="1951557"/>
            <a:ext cx="4204927" cy="27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CEFE-F2F0-4854-992B-2BA6519F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9BAC-7888-47DD-BF8E-7643AA46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Promoting the sector</a:t>
            </a:r>
            <a:r>
              <a:rPr lang="en-GB" sz="2000" dirty="0"/>
              <a:t>: Developing collateral to promote locally, nationally and internationally as well as cross-sector.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Skills</a:t>
            </a:r>
            <a:r>
              <a:rPr lang="en-GB" sz="2000" dirty="0"/>
              <a:t>: Supporting schools to achieve the Gatsby benchmarks and developing closer public/private sector relationships.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Access to finance &amp; business base</a:t>
            </a:r>
            <a:r>
              <a:rPr lang="en-GB" sz="2000" dirty="0"/>
              <a:t>: Establishing an active investor network and creating a digital tech/life sciences fund to boost the sector.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Inward investment</a:t>
            </a:r>
            <a:r>
              <a:rPr lang="en-GB" sz="2000" dirty="0"/>
              <a:t>: Developing a target list of sector relevant footloose companies and exploring the role of north-shoring in growing the target sectors.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Commercial space</a:t>
            </a:r>
            <a:r>
              <a:rPr lang="en-GB" sz="2000" dirty="0"/>
              <a:t>: Boosting the supply of Grade A office space.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CF9D6-9494-4629-A826-F343DC48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92" y="5325745"/>
            <a:ext cx="2907798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1BB-ABAB-4140-B638-C4C9F4E1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040C-7723-46FB-815C-50FE3F77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Improved careers awareness and aspiration among school pupils</a:t>
            </a:r>
          </a:p>
          <a:p>
            <a:r>
              <a:rPr lang="en-GB" sz="2000" dirty="0"/>
              <a:t>Talent retention</a:t>
            </a:r>
          </a:p>
          <a:p>
            <a:r>
              <a:rPr lang="en-GB" sz="2000" dirty="0"/>
              <a:t>Improved local skills and qualifications</a:t>
            </a:r>
          </a:p>
          <a:p>
            <a:r>
              <a:rPr lang="en-GB" sz="2000" dirty="0"/>
              <a:t>New jobs, more businesses</a:t>
            </a:r>
          </a:p>
          <a:p>
            <a:r>
              <a:rPr lang="en-GB" sz="2000" dirty="0"/>
              <a:t>Improved long-term business survival and increased GVA </a:t>
            </a:r>
          </a:p>
          <a:p>
            <a:r>
              <a:rPr lang="en-GB" sz="2000" dirty="0"/>
              <a:t>The combined effort of our enterprising and supportive City Region stakeholders – each one of us has a role to play </a:t>
            </a:r>
          </a:p>
          <a:p>
            <a:r>
              <a:rPr lang="en-GB" sz="2000" dirty="0"/>
              <a:t>City Region wide collaboration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02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382B-54B8-4721-9A96-2FABA48A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GB" dirty="0"/>
              <a:t>Thank you for your time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8F4625-7041-4500-A06D-3359A2CB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Full LCR PBS baseline review is available at https://www.liverpoollep.org/</a:t>
            </a:r>
          </a:p>
        </p:txBody>
      </p:sp>
    </p:spTree>
    <p:extLst>
      <p:ext uri="{BB962C8B-B14F-4D97-AF65-F5344CB8AC3E}">
        <p14:creationId xmlns:p14="http://schemas.microsoft.com/office/powerpoint/2010/main" val="283723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4AA6-FD28-4A8B-B7AD-3E0A3C5C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of PBS in LCR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C492E-61CF-40D5-870C-9FF7BDA2E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93" y="1658117"/>
            <a:ext cx="1406225" cy="20544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72E2285-76E4-4753-9652-303925EBD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05" y="1658117"/>
            <a:ext cx="2073578" cy="216422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C9CB6-58A7-4BFB-9773-CD42F3590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05" y="3977006"/>
            <a:ext cx="3017100" cy="1222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92025D-0CD4-4030-B911-0C3F5FA26DFF}"/>
              </a:ext>
            </a:extLst>
          </p:cNvPr>
          <p:cNvSpPr txBox="1"/>
          <p:nvPr/>
        </p:nvSpPr>
        <p:spPr>
          <a:xfrm>
            <a:off x="628650" y="1836072"/>
            <a:ext cx="4261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Supports 107,000 jobs in 12,000 companies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£8.4bn GVA – largest sector in terms of GVA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Business numbers up by 41% between 2010-2017, compared to 23.5% across all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PBS acts as the main enabler to the growth for every sector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06A19F6-0925-462A-8088-F30A2A118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7" y="5370599"/>
            <a:ext cx="2721528" cy="11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9291-70FF-45D3-8BD5-4BCA4B87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30" y="582481"/>
            <a:ext cx="7886700" cy="1325563"/>
          </a:xfrm>
        </p:spPr>
        <p:txBody>
          <a:bodyPr/>
          <a:lstStyle/>
          <a:p>
            <a:r>
              <a:rPr lang="en-GB" dirty="0"/>
              <a:t>Liverpool City Region and beyond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538E6-64A4-4F8F-825E-036191E83A9A}"/>
              </a:ext>
            </a:extLst>
          </p:cNvPr>
          <p:cNvSpPr txBox="1">
            <a:spLocks/>
          </p:cNvSpPr>
          <p:nvPr/>
        </p:nvSpPr>
        <p:spPr>
          <a:xfrm>
            <a:off x="628650" y="2133601"/>
            <a:ext cx="3784854" cy="192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Of those PBS firms selling products or services, 52% have their primary market outside the City Region. This outward facing perspective needs to continue. </a:t>
            </a:r>
          </a:p>
        </p:txBody>
      </p:sp>
      <p:pic>
        <p:nvPicPr>
          <p:cNvPr id="9" name="Content Placeholder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A8EC392-E651-481D-83D7-10C69A703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6517" r="24445" b="9706"/>
          <a:stretch/>
        </p:blipFill>
        <p:spPr>
          <a:xfrm>
            <a:off x="4408170" y="2024666"/>
            <a:ext cx="4528116" cy="3803110"/>
          </a:xfrm>
        </p:spPr>
      </p:pic>
    </p:spTree>
    <p:extLst>
      <p:ext uri="{BB962C8B-B14F-4D97-AF65-F5344CB8AC3E}">
        <p14:creationId xmlns:p14="http://schemas.microsoft.com/office/powerpoint/2010/main" val="36754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B856-CD44-4331-AF4C-5A60D6DA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5410"/>
            <a:ext cx="7886700" cy="1065279"/>
          </a:xfrm>
        </p:spPr>
        <p:txBody>
          <a:bodyPr/>
          <a:lstStyle/>
          <a:p>
            <a:r>
              <a:rPr lang="en-GB" dirty="0"/>
              <a:t>PBS sector concentrations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E005B-74B1-4CE4-BBE8-17B90B5F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35" y="2024556"/>
            <a:ext cx="1248159" cy="148895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215684-4126-4DA8-8142-73F9707E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1252"/>
            <a:ext cx="382143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Wealth management</a:t>
            </a:r>
          </a:p>
          <a:p>
            <a:r>
              <a:rPr lang="en-GB" sz="2000" dirty="0"/>
              <a:t>Maritime sector is 4.5 times more concentrated than national average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27223-CA6F-4597-80C8-B526BF96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35" y="2024556"/>
            <a:ext cx="1391415" cy="1575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3EE00-FC05-4848-B6FE-2B4FB421E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85" y="4193356"/>
            <a:ext cx="2282957" cy="11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8C74-6C36-4BD2-AB32-98967A7D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PBS</a:t>
            </a:r>
          </a:p>
        </p:txBody>
      </p:sp>
      <p:pic>
        <p:nvPicPr>
          <p:cNvPr id="8" name="Content Placeholder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585FA71-B26E-4CE8-93DD-377F7F202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r="23957" b="9586"/>
          <a:stretch/>
        </p:blipFill>
        <p:spPr>
          <a:xfrm>
            <a:off x="1631061" y="1511808"/>
            <a:ext cx="5881878" cy="4608576"/>
          </a:xfrm>
        </p:spPr>
      </p:pic>
    </p:spTree>
    <p:extLst>
      <p:ext uri="{BB962C8B-B14F-4D97-AF65-F5344CB8AC3E}">
        <p14:creationId xmlns:p14="http://schemas.microsoft.com/office/powerpoint/2010/main" val="338417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4DDA-5540-40F4-BEC9-CBBEC8B0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Future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72813-8BD0-466C-BA89-6ABD317D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752" y="1825625"/>
            <a:ext cx="4784598" cy="4351338"/>
          </a:xfrm>
        </p:spPr>
        <p:txBody>
          <a:bodyPr>
            <a:noAutofit/>
          </a:bodyPr>
          <a:lstStyle/>
          <a:p>
            <a:r>
              <a:rPr lang="en-GB" sz="2000" dirty="0"/>
              <a:t>PBS forecast to account for 36% of total increase in GVA in LCR 2016-2036 </a:t>
            </a:r>
          </a:p>
          <a:p>
            <a:r>
              <a:rPr lang="en-GB" sz="2000" dirty="0"/>
              <a:t>PBS jobs forecast 65% (20,000) of total employment change</a:t>
            </a:r>
          </a:p>
          <a:p>
            <a:r>
              <a:rPr lang="en-GB" sz="2000" dirty="0"/>
              <a:t>Challenge is to achieve higher productivity jobs </a:t>
            </a:r>
          </a:p>
          <a:p>
            <a:r>
              <a:rPr lang="en-GB" sz="2000" dirty="0"/>
              <a:t>Need more businesses created to catch up with NW and England density statistics</a:t>
            </a:r>
          </a:p>
          <a:p>
            <a:r>
              <a:rPr lang="en-GB" sz="2000" dirty="0"/>
              <a:t>Need to improve 5-year survival rates to increase the number of long-term viable businesses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88E997-A149-4834-9833-2A9E24B8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4563262"/>
            <a:ext cx="2229283" cy="1326130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D8678FAF-93BB-4F96-A3A0-DA5A07B2F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6" y="1546873"/>
            <a:ext cx="1846191" cy="18441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335239-94DB-4D6F-A133-7AFED3704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63" y="2639879"/>
            <a:ext cx="1487424" cy="17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8A24-8EA5-45DD-BC9D-C98F2A17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2352"/>
            <a:ext cx="7886700" cy="459297"/>
          </a:xfrm>
        </p:spPr>
        <p:txBody>
          <a:bodyPr>
            <a:noAutofit/>
          </a:bodyPr>
          <a:lstStyle/>
          <a:p>
            <a:r>
              <a:rPr lang="en-GB" sz="2800" b="1" dirty="0"/>
              <a:t>The City Region has strengths in other sectors, creating opportunities for PBS companies: 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19F9-DDF8-4190-84C4-36EF66B2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6607"/>
            <a:ext cx="7613142" cy="4189667"/>
          </a:xfrm>
        </p:spPr>
        <p:txBody>
          <a:bodyPr>
            <a:noAutofit/>
          </a:bodyPr>
          <a:lstStyle/>
          <a:p>
            <a:r>
              <a:rPr lang="en-GB" sz="2000" b="1" dirty="0"/>
              <a:t>Digital: </a:t>
            </a:r>
            <a:r>
              <a:rPr lang="en-GB" sz="2000" dirty="0"/>
              <a:t>STFC </a:t>
            </a:r>
            <a:r>
              <a:rPr lang="en-GB" sz="2000" dirty="0" err="1"/>
              <a:t>Hartree</a:t>
            </a:r>
            <a:r>
              <a:rPr lang="en-GB" sz="2000" dirty="0"/>
              <a:t> Centre at SciTech Daresbury, houses the most powerful supercomputer in the UK dedicated to industrial R&amp;D. Plans to link to the Hibernia fibre optic cable. </a:t>
            </a:r>
          </a:p>
          <a:p>
            <a:r>
              <a:rPr lang="en-GB" sz="2000" b="1" dirty="0"/>
              <a:t>Science &amp; innovation: </a:t>
            </a:r>
            <a:r>
              <a:rPr lang="en-GB" sz="2000" dirty="0"/>
              <a:t>infection; materials chemistry; and high performance &amp; cognitive computing. Knowledge Quarter Liverpool in development including Sensor City </a:t>
            </a:r>
          </a:p>
          <a:p>
            <a:r>
              <a:rPr lang="en-GB" sz="2000" b="1" dirty="0"/>
              <a:t>Advanced manufacturing: </a:t>
            </a:r>
            <a:r>
              <a:rPr lang="en-GB" sz="2000" dirty="0"/>
              <a:t>Jaguar Land Rover, Unilever, Pilkington, </a:t>
            </a:r>
            <a:r>
              <a:rPr lang="en-GB" sz="2000" dirty="0" err="1"/>
              <a:t>Ineos</a:t>
            </a:r>
            <a:r>
              <a:rPr lang="en-GB" sz="2000" dirty="0"/>
              <a:t> and Astra Zeneca, alongside </a:t>
            </a:r>
            <a:r>
              <a:rPr lang="en-GB" sz="2000" dirty="0" err="1"/>
              <a:t>Getrag</a:t>
            </a:r>
            <a:r>
              <a:rPr lang="en-GB" sz="2000" dirty="0"/>
              <a:t>, Johnson Controls and ABB. LCR4.0 initiative - helps SMEs to increase productivity and de-risk innovation. </a:t>
            </a:r>
          </a:p>
          <a:p>
            <a:r>
              <a:rPr lang="en-GB" sz="2000" b="1" dirty="0"/>
              <a:t>Low carbon &amp; energy: </a:t>
            </a:r>
            <a:r>
              <a:rPr lang="en-GB" sz="2000" dirty="0"/>
              <a:t>Around 1,400 low carbon businesses, designated as a Centre for Offshore Renewable Engineering (CORE Status) by the government. Plans to create a tidal barrage. World’s largest offshore windfarm.</a:t>
            </a:r>
          </a:p>
        </p:txBody>
      </p:sp>
    </p:spTree>
    <p:extLst>
      <p:ext uri="{BB962C8B-B14F-4D97-AF65-F5344CB8AC3E}">
        <p14:creationId xmlns:p14="http://schemas.microsoft.com/office/powerpoint/2010/main" val="203058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1943-339F-4AAE-9875-14B7EAF3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840"/>
            <a:ext cx="7886700" cy="1065849"/>
          </a:xfrm>
        </p:spPr>
        <p:txBody>
          <a:bodyPr>
            <a:normAutofit/>
          </a:bodyPr>
          <a:lstStyle/>
          <a:p>
            <a:r>
              <a:rPr lang="en-GB" sz="4000" dirty="0"/>
              <a:t>FDI - 2018 Global Location Trends</a:t>
            </a:r>
            <a:br>
              <a:rPr lang="en-GB" sz="4000" dirty="0"/>
            </a:br>
            <a:r>
              <a:rPr lang="en-GB" sz="2000" dirty="0"/>
              <a:t>IBM Institute for Business Value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0ED630-A023-41AF-AD16-9AA346F2D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652" t="52259" r="5942" b="6009"/>
          <a:stretch/>
        </p:blipFill>
        <p:spPr>
          <a:xfrm>
            <a:off x="731520" y="1573923"/>
            <a:ext cx="6915150" cy="44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C566-FFEE-4A54-AA6E-43E23F99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105473"/>
          </a:xfrm>
        </p:spPr>
        <p:txBody>
          <a:bodyPr/>
          <a:lstStyle/>
          <a:p>
            <a:r>
              <a:rPr lang="en-GB" dirty="0"/>
              <a:t>LCR employer skills survey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3B95C-9083-4539-A597-80661ACF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26196" cy="4351338"/>
          </a:xfrm>
        </p:spPr>
        <p:txBody>
          <a:bodyPr>
            <a:noAutofit/>
          </a:bodyPr>
          <a:lstStyle/>
          <a:p>
            <a:r>
              <a:rPr lang="en-GB" sz="2000" dirty="0"/>
              <a:t>Below UK in terms of higher level PBS qualifications across all age bands</a:t>
            </a:r>
          </a:p>
          <a:p>
            <a:r>
              <a:rPr lang="en-GB" sz="2000" dirty="0"/>
              <a:t>62% report shortages in technical skills specific to sector/role (survey average 48%)</a:t>
            </a:r>
          </a:p>
          <a:p>
            <a:r>
              <a:rPr lang="en-GB" sz="2000" dirty="0"/>
              <a:t>Shortages in PBS in professional occupations (32%) and technical &amp; associate professional occupations (31%) vs. survey-wide 18% &amp; 17% </a:t>
            </a:r>
          </a:p>
          <a:p>
            <a:r>
              <a:rPr lang="en-GB" sz="2000" dirty="0"/>
              <a:t>Most common skills gaps were specialist skills or knowledge (52% vs. survey average 47%), basic communication skills and knowledge of how the organisation works (both 35% vs. survey average 32% &amp; 26%) </a:t>
            </a:r>
          </a:p>
          <a:p>
            <a:r>
              <a:rPr lang="en-GB" sz="2000" dirty="0"/>
              <a:t>21% PBS businesses employ apprentices, below survey average 26% </a:t>
            </a:r>
          </a:p>
        </p:txBody>
      </p:sp>
    </p:spTree>
    <p:extLst>
      <p:ext uri="{BB962C8B-B14F-4D97-AF65-F5344CB8AC3E}">
        <p14:creationId xmlns:p14="http://schemas.microsoft.com/office/powerpoint/2010/main" val="3817281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820</Words>
  <Application>Microsoft Office PowerPoint</Application>
  <PresentationFormat>On-screen Show (4:3)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Professional &amp; Business Services: an enabler</vt:lpstr>
      <vt:lpstr>Size of PBS in LCR</vt:lpstr>
      <vt:lpstr>Liverpool City Region and beyond </vt:lpstr>
      <vt:lpstr>PBS sector concentrations </vt:lpstr>
      <vt:lpstr>Distribution of PBS</vt:lpstr>
      <vt:lpstr>Future growth</vt:lpstr>
      <vt:lpstr>The City Region has strengths in other sectors, creating opportunities for PBS companies:  </vt:lpstr>
      <vt:lpstr>FDI - 2018 Global Location Trends IBM Institute for Business Value</vt:lpstr>
      <vt:lpstr>LCR employer skills survey 2017</vt:lpstr>
      <vt:lpstr>Developing the talent pool</vt:lpstr>
      <vt:lpstr>Business density</vt:lpstr>
      <vt:lpstr>Strategic priorities</vt:lpstr>
      <vt:lpstr>Measures of success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</dc:title>
  <dc:creator>Marta Pakula</dc:creator>
  <cp:lastModifiedBy>Suzi Smith</cp:lastModifiedBy>
  <cp:revision>83</cp:revision>
  <cp:lastPrinted>2017-11-07T16:18:10Z</cp:lastPrinted>
  <dcterms:created xsi:type="dcterms:W3CDTF">2016-10-14T09:04:26Z</dcterms:created>
  <dcterms:modified xsi:type="dcterms:W3CDTF">2018-10-30T15:10:01Z</dcterms:modified>
</cp:coreProperties>
</file>